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Agrandir" charset="1" panose="00000500000000000000"/>
      <p:regular r:id="rId28"/>
    </p:embeddedFont>
    <p:embeddedFont>
      <p:font typeface="Agrandir Bold" charset="1" panose="00000800000000000000"/>
      <p:regular r:id="rId29"/>
    </p:embeddedFont>
    <p:embeddedFont>
      <p:font typeface="Agrandir Italics" charset="1" panose="00000500000000000000"/>
      <p:regular r:id="rId30"/>
    </p:embeddedFont>
    <p:embeddedFont>
      <p:font typeface="Agrandir Bold Italics" charset="1" panose="00000800000000000000"/>
      <p:regular r:id="rId31"/>
    </p:embeddedFont>
    <p:embeddedFont>
      <p:font typeface="Agrandir Thin" charset="1" panose="00000200000000000000"/>
      <p:regular r:id="rId32"/>
    </p:embeddedFont>
    <p:embeddedFont>
      <p:font typeface="Agrandir Thin Italics" charset="1" panose="00000200000000000000"/>
      <p:regular r:id="rId33"/>
    </p:embeddedFont>
    <p:embeddedFont>
      <p:font typeface="Agrandir Medium" charset="1" panose="00000600000000000000"/>
      <p:regular r:id="rId34"/>
    </p:embeddedFont>
    <p:embeddedFont>
      <p:font typeface="Agrandir Medium Italics" charset="1" panose="00000600000000000000"/>
      <p:regular r:id="rId35"/>
    </p:embeddedFont>
    <p:embeddedFont>
      <p:font typeface="Agrandir Ultra-Bold" charset="1" panose="00000A00000000000000"/>
      <p:regular r:id="rId36"/>
    </p:embeddedFont>
    <p:embeddedFont>
      <p:font typeface="Agrandir Ultra-Bold Italics" charset="1" panose="00000A00000000000000"/>
      <p:regular r:id="rId37"/>
    </p:embeddedFont>
    <p:embeddedFont>
      <p:font typeface="Agrandir Heavy" charset="1" panose="00000900000000000000"/>
      <p:regular r:id="rId38"/>
    </p:embeddedFont>
    <p:embeddedFont>
      <p:font typeface="Agrandir Heavy Italics" charset="1" panose="000009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7.jpe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51.jpe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34198" y="-1294275"/>
            <a:ext cx="2832552" cy="2588549"/>
          </a:xfrm>
          <a:custGeom>
            <a:avLst/>
            <a:gdLst/>
            <a:ahLst/>
            <a:cxnLst/>
            <a:rect r="r" b="b" t="t" l="l"/>
            <a:pathLst>
              <a:path h="2588549" w="2832552">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43507" y="-689971"/>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0548" y="-1293994"/>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592203" y="860620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36878" y="3225785"/>
            <a:ext cx="3065578" cy="2711086"/>
          </a:xfrm>
          <a:custGeom>
            <a:avLst/>
            <a:gdLst/>
            <a:ahLst/>
            <a:cxnLst/>
            <a:rect r="r" b="b" t="t" l="l"/>
            <a:pathLst>
              <a:path h="2711086" w="3065578">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16995" y="7638350"/>
            <a:ext cx="2882762" cy="3283660"/>
          </a:xfrm>
          <a:custGeom>
            <a:avLst/>
            <a:gdLst/>
            <a:ahLst/>
            <a:cxnLst/>
            <a:rect r="r" b="b" t="t" l="l"/>
            <a:pathLst>
              <a:path h="3283660" w="2882762">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689971"/>
            <a:ext cx="2379176" cy="3224668"/>
          </a:xfrm>
          <a:custGeom>
            <a:avLst/>
            <a:gdLst/>
            <a:ahLst/>
            <a:cxnLst/>
            <a:rect r="r" b="b" t="t" l="l"/>
            <a:pathLst>
              <a:path h="3224668" w="2379176">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3892554" y="9046259"/>
            <a:ext cx="2647404" cy="2079468"/>
          </a:xfrm>
          <a:custGeom>
            <a:avLst/>
            <a:gdLst/>
            <a:ahLst/>
            <a:cxnLst/>
            <a:rect r="r" b="b" t="t" l="l"/>
            <a:pathLst>
              <a:path h="2079468" w="2647404">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7579615" y="2049544"/>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2032490">
            <a:off x="5423388" y="-1980819"/>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01928" y="8884186"/>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510266" y="1141875"/>
            <a:ext cx="15587782" cy="2962148"/>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FFFFFF"/>
                </a:solidFill>
                <a:latin typeface="Agrandir Bold"/>
              </a:rPr>
              <a:t>PERSONAL FINANCE MANAGEMENT SYSTEM</a:t>
            </a:r>
          </a:p>
        </p:txBody>
      </p:sp>
      <p:sp>
        <p:nvSpPr>
          <p:cNvPr name="TextBox 17" id="17"/>
          <p:cNvSpPr txBox="true"/>
          <p:nvPr/>
        </p:nvSpPr>
        <p:spPr>
          <a:xfrm rot="0">
            <a:off x="8562545" y="4764672"/>
            <a:ext cx="9377851" cy="992770"/>
          </a:xfrm>
          <a:prstGeom prst="rect">
            <a:avLst/>
          </a:prstGeom>
        </p:spPr>
        <p:txBody>
          <a:bodyPr anchor="t" rtlCol="false" tIns="0" lIns="0" bIns="0" rIns="0">
            <a:spAutoFit/>
          </a:bodyPr>
          <a:lstStyle/>
          <a:p>
            <a:pPr algn="ctr" marL="0" indent="0" lvl="0">
              <a:lnSpc>
                <a:spcPts val="6313"/>
              </a:lnSpc>
              <a:spcBef>
                <a:spcPct val="0"/>
              </a:spcBef>
            </a:pPr>
            <a:r>
              <a:rPr lang="en-US" sz="5900" spc="-206">
                <a:solidFill>
                  <a:srgbClr val="FFFFFF"/>
                </a:solidFill>
                <a:latin typeface="Agrandir"/>
              </a:rPr>
              <a:t>CONTRIBUTORS:</a:t>
            </a:r>
          </a:p>
        </p:txBody>
      </p:sp>
      <p:sp>
        <p:nvSpPr>
          <p:cNvPr name="TextBox 18" id="18"/>
          <p:cNvSpPr txBox="true"/>
          <p:nvPr/>
        </p:nvSpPr>
        <p:spPr>
          <a:xfrm rot="0">
            <a:off x="10653715" y="5677535"/>
            <a:ext cx="5528072" cy="3580765"/>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SRIKANTH NANDIKONDA</a:t>
            </a:r>
            <a:r>
              <a:rPr lang="en-US" sz="3399">
                <a:solidFill>
                  <a:srgbClr val="000000"/>
                </a:solidFill>
                <a:latin typeface="Canva Sans Bold"/>
              </a:rPr>
              <a:t> </a:t>
            </a:r>
          </a:p>
          <a:p>
            <a:pPr>
              <a:lnSpc>
                <a:spcPts val="4759"/>
              </a:lnSpc>
            </a:pPr>
            <a:r>
              <a:rPr lang="en-US" sz="3399">
                <a:solidFill>
                  <a:srgbClr val="000000"/>
                </a:solidFill>
                <a:latin typeface="Canva Sans Bold"/>
              </a:rPr>
              <a:t>PRANATH GOPATHI</a:t>
            </a:r>
          </a:p>
          <a:p>
            <a:pPr>
              <a:lnSpc>
                <a:spcPts val="4759"/>
              </a:lnSpc>
            </a:pPr>
            <a:r>
              <a:rPr lang="en-US" sz="3399">
                <a:solidFill>
                  <a:srgbClr val="000000"/>
                </a:solidFill>
                <a:latin typeface="Canva Sans Bold"/>
              </a:rPr>
              <a:t>MEET BHANUSHALI </a:t>
            </a:r>
          </a:p>
          <a:p>
            <a:pPr>
              <a:lnSpc>
                <a:spcPts val="4759"/>
              </a:lnSpc>
            </a:pPr>
            <a:r>
              <a:rPr lang="en-US" sz="3399">
                <a:solidFill>
                  <a:srgbClr val="000000"/>
                </a:solidFill>
                <a:latin typeface="Canva Sans Bold"/>
              </a:rPr>
              <a:t>MANSI THORAT </a:t>
            </a:r>
          </a:p>
          <a:p>
            <a:pPr>
              <a:lnSpc>
                <a:spcPts val="4759"/>
              </a:lnSpc>
            </a:pPr>
            <a:r>
              <a:rPr lang="en-US" sz="3399">
                <a:solidFill>
                  <a:srgbClr val="000000"/>
                </a:solidFill>
                <a:latin typeface="Canva Sans Bold"/>
              </a:rPr>
              <a:t>SREERAM CHARAGUNDLA</a:t>
            </a:r>
          </a:p>
          <a:p>
            <a:pPr marL="0" indent="0" lvl="0">
              <a:lnSpc>
                <a:spcPts val="4759"/>
              </a:lnSpc>
              <a:spcBef>
                <a:spcPct val="0"/>
              </a:spcBef>
            </a:pPr>
          </a:p>
        </p:txBody>
      </p:sp>
      <p:sp>
        <p:nvSpPr>
          <p:cNvPr name="TextBox 19" id="19"/>
          <p:cNvSpPr txBox="true"/>
          <p:nvPr/>
        </p:nvSpPr>
        <p:spPr>
          <a:xfrm rot="0">
            <a:off x="2592203" y="4524387"/>
            <a:ext cx="5606058" cy="1219823"/>
          </a:xfrm>
          <a:prstGeom prst="rect">
            <a:avLst/>
          </a:prstGeom>
        </p:spPr>
        <p:txBody>
          <a:bodyPr anchor="t" rtlCol="false" tIns="0" lIns="0" bIns="0" rIns="0">
            <a:spAutoFit/>
          </a:bodyPr>
          <a:lstStyle/>
          <a:p>
            <a:pPr algn="ctr" marL="0" indent="0" lvl="0">
              <a:lnSpc>
                <a:spcPts val="9940"/>
              </a:lnSpc>
              <a:spcBef>
                <a:spcPct val="0"/>
              </a:spcBef>
            </a:pPr>
            <a:r>
              <a:rPr lang="en-US" sz="7100">
                <a:solidFill>
                  <a:srgbClr val="FFFFFF"/>
                </a:solidFill>
                <a:latin typeface="Canva Sans"/>
              </a:rPr>
              <a:t>PROFESSOR:</a:t>
            </a:r>
          </a:p>
        </p:txBody>
      </p:sp>
      <p:sp>
        <p:nvSpPr>
          <p:cNvPr name="TextBox 20" id="20"/>
          <p:cNvSpPr txBox="true"/>
          <p:nvPr/>
        </p:nvSpPr>
        <p:spPr>
          <a:xfrm rot="0">
            <a:off x="2726992" y="5870195"/>
            <a:ext cx="456470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rPr>
              <a:t>MANUEL MONTROND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603824" y="5829212"/>
            <a:ext cx="5214800" cy="4465765"/>
          </a:xfrm>
          <a:custGeom>
            <a:avLst/>
            <a:gdLst/>
            <a:ahLst/>
            <a:cxnLst/>
            <a:rect r="r" b="b" t="t" l="l"/>
            <a:pathLst>
              <a:path h="4465765" w="5214800">
                <a:moveTo>
                  <a:pt x="0" y="0"/>
                </a:moveTo>
                <a:lnTo>
                  <a:pt x="5214799" y="0"/>
                </a:lnTo>
                <a:lnTo>
                  <a:pt x="5214799" y="4465765"/>
                </a:lnTo>
                <a:lnTo>
                  <a:pt x="0" y="4465765"/>
                </a:lnTo>
                <a:lnTo>
                  <a:pt x="0" y="0"/>
                </a:lnTo>
                <a:close/>
              </a:path>
            </a:pathLst>
          </a:custGeom>
          <a:blipFill>
            <a:blip r:embed="rId2">
              <a:alphaModFix amt="5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8464" y="233848"/>
            <a:ext cx="13677025" cy="7828246"/>
          </a:xfrm>
          <a:custGeom>
            <a:avLst/>
            <a:gdLst/>
            <a:ahLst/>
            <a:cxnLst/>
            <a:rect r="r" b="b" t="t" l="l"/>
            <a:pathLst>
              <a:path h="7828246" w="13677025">
                <a:moveTo>
                  <a:pt x="0" y="0"/>
                </a:moveTo>
                <a:lnTo>
                  <a:pt x="13677024" y="0"/>
                </a:lnTo>
                <a:lnTo>
                  <a:pt x="13677024" y="7828246"/>
                </a:lnTo>
                <a:lnTo>
                  <a:pt x="0" y="7828246"/>
                </a:lnTo>
                <a:lnTo>
                  <a:pt x="0" y="0"/>
                </a:lnTo>
                <a:close/>
              </a:path>
            </a:pathLst>
          </a:custGeom>
          <a:blipFill>
            <a:blip r:embed="rId4"/>
            <a:stretch>
              <a:fillRect l="-1896" t="0" r="-1896" b="0"/>
            </a:stretch>
          </a:blipFill>
        </p:spPr>
      </p:sp>
      <p:sp>
        <p:nvSpPr>
          <p:cNvPr name="TextBox 4" id="4"/>
          <p:cNvSpPr txBox="true"/>
          <p:nvPr/>
        </p:nvSpPr>
        <p:spPr>
          <a:xfrm rot="0">
            <a:off x="6345517" y="8398604"/>
            <a:ext cx="10207823" cy="1295389"/>
          </a:xfrm>
          <a:prstGeom prst="rect">
            <a:avLst/>
          </a:prstGeom>
        </p:spPr>
        <p:txBody>
          <a:bodyPr anchor="t" rtlCol="false" tIns="0" lIns="0" bIns="0" rIns="0">
            <a:spAutoFit/>
          </a:bodyPr>
          <a:lstStyle/>
          <a:p>
            <a:pPr algn="ctr" marL="0" indent="0" lvl="0">
              <a:lnSpc>
                <a:spcPts val="10500"/>
              </a:lnSpc>
              <a:spcBef>
                <a:spcPct val="0"/>
              </a:spcBef>
            </a:pPr>
            <a:r>
              <a:rPr lang="en-US" sz="7500">
                <a:solidFill>
                  <a:srgbClr val="3A855D"/>
                </a:solidFill>
                <a:latin typeface="Canva Sans Bold"/>
              </a:rPr>
              <a:t>DATA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977494" y="210154"/>
            <a:ext cx="14333012" cy="10593005"/>
          </a:xfrm>
          <a:custGeom>
            <a:avLst/>
            <a:gdLst/>
            <a:ahLst/>
            <a:cxnLst/>
            <a:rect r="r" b="b" t="t" l="l"/>
            <a:pathLst>
              <a:path h="10593005" w="14333012">
                <a:moveTo>
                  <a:pt x="0" y="0"/>
                </a:moveTo>
                <a:lnTo>
                  <a:pt x="14333012" y="0"/>
                </a:lnTo>
                <a:lnTo>
                  <a:pt x="14333012" y="10593005"/>
                </a:lnTo>
                <a:lnTo>
                  <a:pt x="0" y="1059300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2286" y="2065315"/>
            <a:ext cx="12775311" cy="7192985"/>
          </a:xfrm>
          <a:custGeom>
            <a:avLst/>
            <a:gdLst/>
            <a:ahLst/>
            <a:cxnLst/>
            <a:rect r="r" b="b" t="t" l="l"/>
            <a:pathLst>
              <a:path h="7192985" w="12775311">
                <a:moveTo>
                  <a:pt x="0" y="0"/>
                </a:moveTo>
                <a:lnTo>
                  <a:pt x="12775311" y="0"/>
                </a:lnTo>
                <a:lnTo>
                  <a:pt x="12775311" y="7192985"/>
                </a:lnTo>
                <a:lnTo>
                  <a:pt x="0" y="7192985"/>
                </a:lnTo>
                <a:lnTo>
                  <a:pt x="0" y="0"/>
                </a:lnTo>
                <a:close/>
              </a:path>
            </a:pathLst>
          </a:custGeom>
          <a:blipFill>
            <a:blip r:embed="rId4"/>
            <a:stretch>
              <a:fillRect l="0" t="-2357" r="0" b="-2357"/>
            </a:stretch>
          </a:blipFill>
        </p:spPr>
      </p:sp>
      <p:sp>
        <p:nvSpPr>
          <p:cNvPr name="TextBox 4" id="4"/>
          <p:cNvSpPr txBox="true"/>
          <p:nvPr/>
        </p:nvSpPr>
        <p:spPr>
          <a:xfrm rot="0">
            <a:off x="-1443100" y="76804"/>
            <a:ext cx="13241396" cy="1259829"/>
          </a:xfrm>
          <a:prstGeom prst="rect">
            <a:avLst/>
          </a:prstGeom>
        </p:spPr>
        <p:txBody>
          <a:bodyPr anchor="t" rtlCol="false" tIns="0" lIns="0" bIns="0" rIns="0">
            <a:spAutoFit/>
          </a:bodyPr>
          <a:lstStyle/>
          <a:p>
            <a:pPr algn="ctr" marL="0" indent="0" lvl="0">
              <a:lnSpc>
                <a:spcPts val="10360"/>
              </a:lnSpc>
              <a:spcBef>
                <a:spcPct val="0"/>
              </a:spcBef>
            </a:pPr>
            <a:r>
              <a:rPr lang="en-US" sz="7400">
                <a:solidFill>
                  <a:srgbClr val="3A855D"/>
                </a:solidFill>
                <a:latin typeface="Canva Sans Bold"/>
              </a:rPr>
              <a:t>DATA VISUALIZATION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2123009"/>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675147"/>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564938" y="1890202"/>
            <a:ext cx="10627176"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rPr>
              <a:t>ABOUT </a:t>
            </a:r>
          </a:p>
        </p:txBody>
      </p:sp>
      <p:sp>
        <p:nvSpPr>
          <p:cNvPr name="TextBox 7" id="7"/>
          <p:cNvSpPr txBox="true"/>
          <p:nvPr/>
        </p:nvSpPr>
        <p:spPr>
          <a:xfrm rot="0">
            <a:off x="2269157" y="3556531"/>
            <a:ext cx="13749686" cy="4150833"/>
          </a:xfrm>
          <a:prstGeom prst="rect">
            <a:avLst/>
          </a:prstGeom>
        </p:spPr>
        <p:txBody>
          <a:bodyPr anchor="t" rtlCol="false" tIns="0" lIns="0" bIns="0" rIns="0">
            <a:spAutoFit/>
          </a:bodyPr>
          <a:lstStyle/>
          <a:p>
            <a:pPr algn="ctr" marL="0" indent="0" lvl="0">
              <a:lnSpc>
                <a:spcPts val="3739"/>
              </a:lnSpc>
              <a:spcBef>
                <a:spcPct val="0"/>
              </a:spcBef>
            </a:pPr>
            <a:r>
              <a:rPr lang="en-US" sz="2770" spc="166">
                <a:solidFill>
                  <a:srgbClr val="F1F0EC"/>
                </a:solidFill>
                <a:latin typeface="Public Sans Medium"/>
              </a:rPr>
              <a:t>The Personal Finance Management System is a database project facilitating intuitive tracking of income, expenses, and investments. Employing a robust relational database with encryption and access controls ensures secure data handling. Users can efficiently manage expenses, budgets, and investment portfolios, accessing customizable reports for a comprehensive financial snapshot. The project empowers individuals to make informed financial decisions through its user-friendly interface and sets the stage for scalability and future enhancements, making it an invaluable tool for personalized financial management.t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615497" y="4850805"/>
            <a:ext cx="3936783" cy="3526829"/>
            <a:chOff x="0" y="0"/>
            <a:chExt cx="1102601" cy="987782"/>
          </a:xfrm>
        </p:grpSpPr>
        <p:sp>
          <p:nvSpPr>
            <p:cNvPr name="Freeform 4" id="4"/>
            <p:cNvSpPr/>
            <p:nvPr/>
          </p:nvSpPr>
          <p:spPr>
            <a:xfrm flipH="false" flipV="false" rot="0">
              <a:off x="0" y="0"/>
              <a:ext cx="1102601" cy="987782"/>
            </a:xfrm>
            <a:custGeom>
              <a:avLst/>
              <a:gdLst/>
              <a:ahLst/>
              <a:cxnLst/>
              <a:rect r="r" b="b" t="t" l="l"/>
              <a:pathLst>
                <a:path h="987782" w="1102601">
                  <a:moveTo>
                    <a:pt x="29498" y="0"/>
                  </a:moveTo>
                  <a:lnTo>
                    <a:pt x="1073102" y="0"/>
                  </a:lnTo>
                  <a:cubicBezTo>
                    <a:pt x="1080926" y="0"/>
                    <a:pt x="1088429" y="3108"/>
                    <a:pt x="1093961" y="8640"/>
                  </a:cubicBezTo>
                  <a:cubicBezTo>
                    <a:pt x="1099493" y="14172"/>
                    <a:pt x="1102601" y="21675"/>
                    <a:pt x="1102601" y="29498"/>
                  </a:cubicBezTo>
                  <a:lnTo>
                    <a:pt x="1102601" y="958284"/>
                  </a:lnTo>
                  <a:cubicBezTo>
                    <a:pt x="1102601" y="974575"/>
                    <a:pt x="1089394" y="987782"/>
                    <a:pt x="1073102" y="987782"/>
                  </a:cubicBezTo>
                  <a:lnTo>
                    <a:pt x="29498" y="987782"/>
                  </a:lnTo>
                  <a:cubicBezTo>
                    <a:pt x="13207" y="987782"/>
                    <a:pt x="0" y="974575"/>
                    <a:pt x="0" y="958284"/>
                  </a:cubicBezTo>
                  <a:lnTo>
                    <a:pt x="0" y="29498"/>
                  </a:lnTo>
                  <a:cubicBezTo>
                    <a:pt x="0" y="13207"/>
                    <a:pt x="13207" y="0"/>
                    <a:pt x="29498" y="0"/>
                  </a:cubicBezTo>
                  <a:close/>
                </a:path>
              </a:pathLst>
            </a:custGeom>
            <a:solidFill>
              <a:srgbClr val="3A855D"/>
            </a:solidFill>
          </p:spPr>
        </p:sp>
        <p:sp>
          <p:nvSpPr>
            <p:cNvPr name="TextBox 5" id="5"/>
            <p:cNvSpPr txBox="true"/>
            <p:nvPr/>
          </p:nvSpPr>
          <p:spPr>
            <a:xfrm>
              <a:off x="0" y="85725"/>
              <a:ext cx="1102601" cy="902057"/>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5095205" y="4831538"/>
            <a:ext cx="3936783" cy="3546096"/>
            <a:chOff x="0" y="0"/>
            <a:chExt cx="1102601" cy="993179"/>
          </a:xfrm>
        </p:grpSpPr>
        <p:sp>
          <p:nvSpPr>
            <p:cNvPr name="Freeform 7" id="7"/>
            <p:cNvSpPr/>
            <p:nvPr/>
          </p:nvSpPr>
          <p:spPr>
            <a:xfrm flipH="false" flipV="false" rot="0">
              <a:off x="0" y="0"/>
              <a:ext cx="1102601" cy="993179"/>
            </a:xfrm>
            <a:custGeom>
              <a:avLst/>
              <a:gdLst/>
              <a:ahLst/>
              <a:cxnLst/>
              <a:rect r="r" b="b" t="t" l="l"/>
              <a:pathLst>
                <a:path h="993179" w="1102601">
                  <a:moveTo>
                    <a:pt x="29498" y="0"/>
                  </a:moveTo>
                  <a:lnTo>
                    <a:pt x="1073102" y="0"/>
                  </a:lnTo>
                  <a:cubicBezTo>
                    <a:pt x="1080926" y="0"/>
                    <a:pt x="1088429" y="3108"/>
                    <a:pt x="1093961" y="8640"/>
                  </a:cubicBezTo>
                  <a:cubicBezTo>
                    <a:pt x="1099493" y="14172"/>
                    <a:pt x="1102601" y="21675"/>
                    <a:pt x="1102601" y="29498"/>
                  </a:cubicBezTo>
                  <a:lnTo>
                    <a:pt x="1102601" y="963680"/>
                  </a:lnTo>
                  <a:cubicBezTo>
                    <a:pt x="1102601" y="979972"/>
                    <a:pt x="1089394" y="993179"/>
                    <a:pt x="1073102" y="993179"/>
                  </a:cubicBezTo>
                  <a:lnTo>
                    <a:pt x="29498" y="993179"/>
                  </a:lnTo>
                  <a:cubicBezTo>
                    <a:pt x="13207" y="993179"/>
                    <a:pt x="0" y="979972"/>
                    <a:pt x="0" y="963680"/>
                  </a:cubicBezTo>
                  <a:lnTo>
                    <a:pt x="0" y="29498"/>
                  </a:lnTo>
                  <a:cubicBezTo>
                    <a:pt x="0" y="13207"/>
                    <a:pt x="13207" y="0"/>
                    <a:pt x="29498" y="0"/>
                  </a:cubicBezTo>
                  <a:close/>
                </a:path>
              </a:pathLst>
            </a:custGeom>
            <a:solidFill>
              <a:srgbClr val="3A855D"/>
            </a:solidFill>
          </p:spPr>
        </p:sp>
        <p:sp>
          <p:nvSpPr>
            <p:cNvPr name="TextBox 8" id="8"/>
            <p:cNvSpPr txBox="true"/>
            <p:nvPr/>
          </p:nvSpPr>
          <p:spPr>
            <a:xfrm>
              <a:off x="0" y="85725"/>
              <a:ext cx="1102601" cy="907454"/>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9208861" y="4831538"/>
            <a:ext cx="3936783" cy="3526829"/>
            <a:chOff x="0" y="0"/>
            <a:chExt cx="1102601" cy="987782"/>
          </a:xfrm>
        </p:grpSpPr>
        <p:sp>
          <p:nvSpPr>
            <p:cNvPr name="Freeform 10" id="10"/>
            <p:cNvSpPr/>
            <p:nvPr/>
          </p:nvSpPr>
          <p:spPr>
            <a:xfrm flipH="false" flipV="false" rot="0">
              <a:off x="0" y="0"/>
              <a:ext cx="1102601" cy="987782"/>
            </a:xfrm>
            <a:custGeom>
              <a:avLst/>
              <a:gdLst/>
              <a:ahLst/>
              <a:cxnLst/>
              <a:rect r="r" b="b" t="t" l="l"/>
              <a:pathLst>
                <a:path h="987782" w="1102601">
                  <a:moveTo>
                    <a:pt x="29498" y="0"/>
                  </a:moveTo>
                  <a:lnTo>
                    <a:pt x="1073102" y="0"/>
                  </a:lnTo>
                  <a:cubicBezTo>
                    <a:pt x="1080926" y="0"/>
                    <a:pt x="1088429" y="3108"/>
                    <a:pt x="1093961" y="8640"/>
                  </a:cubicBezTo>
                  <a:cubicBezTo>
                    <a:pt x="1099493" y="14172"/>
                    <a:pt x="1102601" y="21675"/>
                    <a:pt x="1102601" y="29498"/>
                  </a:cubicBezTo>
                  <a:lnTo>
                    <a:pt x="1102601" y="958284"/>
                  </a:lnTo>
                  <a:cubicBezTo>
                    <a:pt x="1102601" y="974575"/>
                    <a:pt x="1089394" y="987782"/>
                    <a:pt x="1073102" y="987782"/>
                  </a:cubicBezTo>
                  <a:lnTo>
                    <a:pt x="29498" y="987782"/>
                  </a:lnTo>
                  <a:cubicBezTo>
                    <a:pt x="13207" y="987782"/>
                    <a:pt x="0" y="974575"/>
                    <a:pt x="0" y="958284"/>
                  </a:cubicBezTo>
                  <a:lnTo>
                    <a:pt x="0" y="29498"/>
                  </a:lnTo>
                  <a:cubicBezTo>
                    <a:pt x="0" y="13207"/>
                    <a:pt x="13207" y="0"/>
                    <a:pt x="29498" y="0"/>
                  </a:cubicBezTo>
                  <a:close/>
                </a:path>
              </a:pathLst>
            </a:custGeom>
            <a:solidFill>
              <a:srgbClr val="3A855D"/>
            </a:solidFill>
          </p:spPr>
        </p:sp>
        <p:sp>
          <p:nvSpPr>
            <p:cNvPr name="TextBox 11" id="11"/>
            <p:cNvSpPr txBox="true"/>
            <p:nvPr/>
          </p:nvSpPr>
          <p:spPr>
            <a:xfrm>
              <a:off x="0" y="85725"/>
              <a:ext cx="1102601" cy="90205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3386124" y="4831538"/>
            <a:ext cx="3936783" cy="3526829"/>
            <a:chOff x="0" y="0"/>
            <a:chExt cx="1102601" cy="987782"/>
          </a:xfrm>
        </p:grpSpPr>
        <p:sp>
          <p:nvSpPr>
            <p:cNvPr name="Freeform 13" id="13"/>
            <p:cNvSpPr/>
            <p:nvPr/>
          </p:nvSpPr>
          <p:spPr>
            <a:xfrm flipH="false" flipV="false" rot="0">
              <a:off x="0" y="0"/>
              <a:ext cx="1102601" cy="987782"/>
            </a:xfrm>
            <a:custGeom>
              <a:avLst/>
              <a:gdLst/>
              <a:ahLst/>
              <a:cxnLst/>
              <a:rect r="r" b="b" t="t" l="l"/>
              <a:pathLst>
                <a:path h="987782" w="1102601">
                  <a:moveTo>
                    <a:pt x="29498" y="0"/>
                  </a:moveTo>
                  <a:lnTo>
                    <a:pt x="1073102" y="0"/>
                  </a:lnTo>
                  <a:cubicBezTo>
                    <a:pt x="1080926" y="0"/>
                    <a:pt x="1088429" y="3108"/>
                    <a:pt x="1093961" y="8640"/>
                  </a:cubicBezTo>
                  <a:cubicBezTo>
                    <a:pt x="1099493" y="14172"/>
                    <a:pt x="1102601" y="21675"/>
                    <a:pt x="1102601" y="29498"/>
                  </a:cubicBezTo>
                  <a:lnTo>
                    <a:pt x="1102601" y="958284"/>
                  </a:lnTo>
                  <a:cubicBezTo>
                    <a:pt x="1102601" y="974575"/>
                    <a:pt x="1089394" y="987782"/>
                    <a:pt x="1073102" y="987782"/>
                  </a:cubicBezTo>
                  <a:lnTo>
                    <a:pt x="29498" y="987782"/>
                  </a:lnTo>
                  <a:cubicBezTo>
                    <a:pt x="13207" y="987782"/>
                    <a:pt x="0" y="974575"/>
                    <a:pt x="0" y="958284"/>
                  </a:cubicBezTo>
                  <a:lnTo>
                    <a:pt x="0" y="29498"/>
                  </a:lnTo>
                  <a:cubicBezTo>
                    <a:pt x="0" y="13207"/>
                    <a:pt x="13207" y="0"/>
                    <a:pt x="29498" y="0"/>
                  </a:cubicBezTo>
                  <a:close/>
                </a:path>
              </a:pathLst>
            </a:custGeom>
            <a:solidFill>
              <a:srgbClr val="3A855D"/>
            </a:solidFill>
          </p:spPr>
        </p:sp>
        <p:sp>
          <p:nvSpPr>
            <p:cNvPr name="TextBox 14" id="14"/>
            <p:cNvSpPr txBox="true"/>
            <p:nvPr/>
          </p:nvSpPr>
          <p:spPr>
            <a:xfrm>
              <a:off x="0" y="85725"/>
              <a:ext cx="1102601" cy="902057"/>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0">
            <a:off x="184242" y="-398211"/>
            <a:ext cx="3559302" cy="4114800"/>
          </a:xfrm>
          <a:custGeom>
            <a:avLst/>
            <a:gdLst/>
            <a:ahLst/>
            <a:cxnLst/>
            <a:rect r="r" b="b" t="t" l="l"/>
            <a:pathLst>
              <a:path h="4114800" w="3559302">
                <a:moveTo>
                  <a:pt x="0" y="0"/>
                </a:moveTo>
                <a:lnTo>
                  <a:pt x="3559302" y="0"/>
                </a:lnTo>
                <a:lnTo>
                  <a:pt x="3559302" y="4114800"/>
                </a:lnTo>
                <a:lnTo>
                  <a:pt x="0" y="4114800"/>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4682409" y="1399690"/>
            <a:ext cx="8923181" cy="2125979"/>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a:rPr>
              <a:t>PROJECT OBJECTIVES</a:t>
            </a:r>
          </a:p>
        </p:txBody>
      </p:sp>
      <p:sp>
        <p:nvSpPr>
          <p:cNvPr name="TextBox 17" id="17"/>
          <p:cNvSpPr txBox="true"/>
          <p:nvPr/>
        </p:nvSpPr>
        <p:spPr>
          <a:xfrm rot="0">
            <a:off x="1000939" y="5487252"/>
            <a:ext cx="3426158" cy="1670687"/>
          </a:xfrm>
          <a:prstGeom prst="rect">
            <a:avLst/>
          </a:prstGeom>
        </p:spPr>
        <p:txBody>
          <a:bodyPr anchor="t" rtlCol="false" tIns="0" lIns="0" bIns="0" rIns="0">
            <a:spAutoFit/>
          </a:bodyPr>
          <a:lstStyle/>
          <a:p>
            <a:pPr algn="ctr">
              <a:lnSpc>
                <a:spcPts val="4320"/>
              </a:lnSpc>
            </a:pPr>
            <a:r>
              <a:rPr lang="en-US" sz="4500" spc="-369">
                <a:solidFill>
                  <a:srgbClr val="F1F0EC"/>
                </a:solidFill>
                <a:latin typeface="Public Sans"/>
              </a:rPr>
              <a:t>Streamlined Financial Tracking</a:t>
            </a:r>
          </a:p>
        </p:txBody>
      </p:sp>
      <p:sp>
        <p:nvSpPr>
          <p:cNvPr name="TextBox 18" id="18"/>
          <p:cNvSpPr txBox="true"/>
          <p:nvPr/>
        </p:nvSpPr>
        <p:spPr>
          <a:xfrm rot="0">
            <a:off x="5540552" y="5496777"/>
            <a:ext cx="3046089" cy="1631060"/>
          </a:xfrm>
          <a:prstGeom prst="rect">
            <a:avLst/>
          </a:prstGeom>
        </p:spPr>
        <p:txBody>
          <a:bodyPr anchor="t" rtlCol="false" tIns="0" lIns="0" bIns="0" rIns="0">
            <a:spAutoFit/>
          </a:bodyPr>
          <a:lstStyle/>
          <a:p>
            <a:pPr algn="ctr">
              <a:lnSpc>
                <a:spcPts val="4271"/>
              </a:lnSpc>
            </a:pPr>
            <a:r>
              <a:rPr lang="en-US" sz="4449" spc="-364">
                <a:solidFill>
                  <a:srgbClr val="F1F0EC"/>
                </a:solidFill>
                <a:latin typeface="Public Sans"/>
              </a:rPr>
              <a:t>Effective Budget Management</a:t>
            </a:r>
          </a:p>
        </p:txBody>
      </p:sp>
      <p:sp>
        <p:nvSpPr>
          <p:cNvPr name="TextBox 19" id="19"/>
          <p:cNvSpPr txBox="true"/>
          <p:nvPr/>
        </p:nvSpPr>
        <p:spPr>
          <a:xfrm rot="0">
            <a:off x="9698737" y="5477727"/>
            <a:ext cx="2889083" cy="1029845"/>
          </a:xfrm>
          <a:prstGeom prst="rect">
            <a:avLst/>
          </a:prstGeom>
        </p:spPr>
        <p:txBody>
          <a:bodyPr anchor="t" rtlCol="false" tIns="0" lIns="0" bIns="0" rIns="0">
            <a:spAutoFit/>
          </a:bodyPr>
          <a:lstStyle/>
          <a:p>
            <a:pPr algn="ctr">
              <a:lnSpc>
                <a:spcPts val="3936"/>
              </a:lnSpc>
            </a:pPr>
            <a:r>
              <a:rPr lang="en-US" sz="4100" spc="-336">
                <a:solidFill>
                  <a:srgbClr val="F1F0EC"/>
                </a:solidFill>
                <a:latin typeface="Public Sans"/>
              </a:rPr>
              <a:t>Secure Data Management</a:t>
            </a:r>
          </a:p>
        </p:txBody>
      </p:sp>
      <p:sp>
        <p:nvSpPr>
          <p:cNvPr name="TextBox 20" id="20"/>
          <p:cNvSpPr txBox="true"/>
          <p:nvPr/>
        </p:nvSpPr>
        <p:spPr>
          <a:xfrm rot="0">
            <a:off x="13704217" y="5477727"/>
            <a:ext cx="3300597" cy="1115525"/>
          </a:xfrm>
          <a:prstGeom prst="rect">
            <a:avLst/>
          </a:prstGeom>
        </p:spPr>
        <p:txBody>
          <a:bodyPr anchor="t" rtlCol="false" tIns="0" lIns="0" bIns="0" rIns="0">
            <a:spAutoFit/>
          </a:bodyPr>
          <a:lstStyle/>
          <a:p>
            <a:pPr algn="ctr">
              <a:lnSpc>
                <a:spcPts val="4234"/>
              </a:lnSpc>
            </a:pPr>
            <a:r>
              <a:rPr lang="en-US" sz="4411" spc="-361">
                <a:solidFill>
                  <a:srgbClr val="F1F0EC"/>
                </a:solidFill>
                <a:latin typeface="Public Sans"/>
              </a:rPr>
              <a:t>Real-time Insights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604717" y="-820604"/>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3"/>
            <a:stretch>
              <a:fillRect l="-71590" t="0" r="-41730" b="0"/>
            </a:stretch>
          </a:blipFill>
        </p:spPr>
      </p:sp>
      <p:sp>
        <p:nvSpPr>
          <p:cNvPr name="TextBox 4" id="4"/>
          <p:cNvSpPr txBox="true"/>
          <p:nvPr/>
        </p:nvSpPr>
        <p:spPr>
          <a:xfrm rot="0">
            <a:off x="436294" y="4593968"/>
            <a:ext cx="8261242"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E-R DIAGRAM</a:t>
            </a:r>
          </a:p>
        </p:txBody>
      </p:sp>
      <p:grpSp>
        <p:nvGrpSpPr>
          <p:cNvPr name="Group 5" id="5"/>
          <p:cNvGrpSpPr/>
          <p:nvPr/>
        </p:nvGrpSpPr>
        <p:grpSpPr>
          <a:xfrm rot="0">
            <a:off x="7040710" y="-820604"/>
            <a:ext cx="314174" cy="12004159"/>
            <a:chOff x="0" y="0"/>
            <a:chExt cx="87993" cy="3362084"/>
          </a:xfrm>
        </p:grpSpPr>
        <p:sp>
          <p:nvSpPr>
            <p:cNvPr name="Freeform 6" id="6"/>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7" id="7"/>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7509744" y="-192286"/>
            <a:ext cx="10097277" cy="10479286"/>
          </a:xfrm>
          <a:custGeom>
            <a:avLst/>
            <a:gdLst/>
            <a:ahLst/>
            <a:cxnLst/>
            <a:rect r="r" b="b" t="t" l="l"/>
            <a:pathLst>
              <a:path h="10479286" w="10097277">
                <a:moveTo>
                  <a:pt x="0" y="0"/>
                </a:moveTo>
                <a:lnTo>
                  <a:pt x="10097277" y="0"/>
                </a:lnTo>
                <a:lnTo>
                  <a:pt x="10097277" y="10479286"/>
                </a:lnTo>
                <a:lnTo>
                  <a:pt x="0" y="10479286"/>
                </a:lnTo>
                <a:lnTo>
                  <a:pt x="0" y="0"/>
                </a:lnTo>
                <a:close/>
              </a:path>
            </a:pathLst>
          </a:custGeom>
          <a:blipFill>
            <a:blip r:embed="rId4"/>
            <a:stretch>
              <a:fillRect l="-19774" t="-1436" r="-8700" b="-1436"/>
            </a:stretch>
          </a:blipFill>
        </p:spPr>
      </p:sp>
      <p:sp>
        <p:nvSpPr>
          <p:cNvPr name="Freeform 9" id="9"/>
          <p:cNvSpPr/>
          <p:nvPr/>
        </p:nvSpPr>
        <p:spPr>
          <a:xfrm flipH="false" flipV="false" rot="0">
            <a:off x="-103355" y="-2875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52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343796" y="1026086"/>
            <a:ext cx="8229159" cy="21259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STORED PROCEDURES</a:t>
            </a:r>
          </a:p>
        </p:txBody>
      </p:sp>
      <p:grpSp>
        <p:nvGrpSpPr>
          <p:cNvPr name="Group 4" id="4"/>
          <p:cNvGrpSpPr/>
          <p:nvPr/>
        </p:nvGrpSpPr>
        <p:grpSpPr>
          <a:xfrm rot="0">
            <a:off x="6964933" y="1170261"/>
            <a:ext cx="11323067" cy="2561528"/>
            <a:chOff x="0" y="0"/>
            <a:chExt cx="3790490" cy="857492"/>
          </a:xfrm>
        </p:grpSpPr>
        <p:sp>
          <p:nvSpPr>
            <p:cNvPr name="Freeform 5" id="5"/>
            <p:cNvSpPr/>
            <p:nvPr/>
          </p:nvSpPr>
          <p:spPr>
            <a:xfrm flipH="false" flipV="false" rot="0">
              <a:off x="0" y="0"/>
              <a:ext cx="3790490" cy="857492"/>
            </a:xfrm>
            <a:custGeom>
              <a:avLst/>
              <a:gdLst/>
              <a:ahLst/>
              <a:cxnLst/>
              <a:rect r="r" b="b" t="t" l="l"/>
              <a:pathLst>
                <a:path h="857492" w="3790490">
                  <a:moveTo>
                    <a:pt x="10256" y="0"/>
                  </a:moveTo>
                  <a:lnTo>
                    <a:pt x="3780234" y="0"/>
                  </a:lnTo>
                  <a:cubicBezTo>
                    <a:pt x="3785898" y="0"/>
                    <a:pt x="3790490" y="4592"/>
                    <a:pt x="3790490" y="10256"/>
                  </a:cubicBezTo>
                  <a:lnTo>
                    <a:pt x="3790490" y="847236"/>
                  </a:lnTo>
                  <a:cubicBezTo>
                    <a:pt x="3790490" y="852901"/>
                    <a:pt x="3785898" y="857492"/>
                    <a:pt x="3780234" y="857492"/>
                  </a:cubicBezTo>
                  <a:lnTo>
                    <a:pt x="10256" y="857492"/>
                  </a:lnTo>
                  <a:cubicBezTo>
                    <a:pt x="4592" y="857492"/>
                    <a:pt x="0" y="852901"/>
                    <a:pt x="0" y="847236"/>
                  </a:cubicBezTo>
                  <a:lnTo>
                    <a:pt x="0" y="10256"/>
                  </a:lnTo>
                  <a:cubicBezTo>
                    <a:pt x="0" y="4592"/>
                    <a:pt x="4592" y="0"/>
                    <a:pt x="10256" y="0"/>
                  </a:cubicBezTo>
                  <a:close/>
                </a:path>
              </a:pathLst>
            </a:custGeom>
            <a:solidFill>
              <a:srgbClr val="3A855D"/>
            </a:solidFill>
          </p:spPr>
        </p:sp>
        <p:sp>
          <p:nvSpPr>
            <p:cNvPr name="TextBox 6" id="6"/>
            <p:cNvSpPr txBox="true"/>
            <p:nvPr/>
          </p:nvSpPr>
          <p:spPr>
            <a:xfrm>
              <a:off x="0" y="85725"/>
              <a:ext cx="3790490"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6994002" y="3862348"/>
            <a:ext cx="11293998" cy="2561528"/>
            <a:chOff x="0" y="0"/>
            <a:chExt cx="3780759" cy="857492"/>
          </a:xfrm>
        </p:grpSpPr>
        <p:sp>
          <p:nvSpPr>
            <p:cNvPr name="Freeform 8" id="8"/>
            <p:cNvSpPr/>
            <p:nvPr/>
          </p:nvSpPr>
          <p:spPr>
            <a:xfrm flipH="false" flipV="false" rot="0">
              <a:off x="0" y="0"/>
              <a:ext cx="3780759" cy="857492"/>
            </a:xfrm>
            <a:custGeom>
              <a:avLst/>
              <a:gdLst/>
              <a:ahLst/>
              <a:cxnLst/>
              <a:rect r="r" b="b" t="t" l="l"/>
              <a:pathLst>
                <a:path h="857492" w="3780759">
                  <a:moveTo>
                    <a:pt x="10282" y="0"/>
                  </a:moveTo>
                  <a:lnTo>
                    <a:pt x="3770476" y="0"/>
                  </a:lnTo>
                  <a:cubicBezTo>
                    <a:pt x="3776155" y="0"/>
                    <a:pt x="3780759" y="4604"/>
                    <a:pt x="3780759" y="10282"/>
                  </a:cubicBezTo>
                  <a:lnTo>
                    <a:pt x="3780759" y="847210"/>
                  </a:lnTo>
                  <a:cubicBezTo>
                    <a:pt x="3780759" y="849937"/>
                    <a:pt x="3779675" y="852553"/>
                    <a:pt x="3777747" y="854481"/>
                  </a:cubicBezTo>
                  <a:cubicBezTo>
                    <a:pt x="3775819" y="856409"/>
                    <a:pt x="3773203" y="857492"/>
                    <a:pt x="3770476" y="857492"/>
                  </a:cubicBezTo>
                  <a:lnTo>
                    <a:pt x="10282" y="857492"/>
                  </a:lnTo>
                  <a:cubicBezTo>
                    <a:pt x="7555" y="857492"/>
                    <a:pt x="4940" y="856409"/>
                    <a:pt x="3012" y="854481"/>
                  </a:cubicBezTo>
                  <a:cubicBezTo>
                    <a:pt x="1083" y="852553"/>
                    <a:pt x="0" y="849937"/>
                    <a:pt x="0" y="847210"/>
                  </a:cubicBezTo>
                  <a:lnTo>
                    <a:pt x="0" y="10282"/>
                  </a:lnTo>
                  <a:cubicBezTo>
                    <a:pt x="0" y="7555"/>
                    <a:pt x="1083" y="4940"/>
                    <a:pt x="3012" y="3012"/>
                  </a:cubicBezTo>
                  <a:cubicBezTo>
                    <a:pt x="4940" y="1083"/>
                    <a:pt x="7555" y="0"/>
                    <a:pt x="10282" y="0"/>
                  </a:cubicBezTo>
                  <a:close/>
                </a:path>
              </a:pathLst>
            </a:custGeom>
            <a:solidFill>
              <a:srgbClr val="3A855D"/>
            </a:solidFill>
          </p:spPr>
        </p:sp>
        <p:sp>
          <p:nvSpPr>
            <p:cNvPr name="TextBox 9" id="9"/>
            <p:cNvSpPr txBox="true"/>
            <p:nvPr/>
          </p:nvSpPr>
          <p:spPr>
            <a:xfrm>
              <a:off x="0" y="85725"/>
              <a:ext cx="3780759"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6994002" y="6557226"/>
            <a:ext cx="11293998" cy="2561528"/>
            <a:chOff x="0" y="0"/>
            <a:chExt cx="3780759" cy="857492"/>
          </a:xfrm>
        </p:grpSpPr>
        <p:sp>
          <p:nvSpPr>
            <p:cNvPr name="Freeform 11" id="11"/>
            <p:cNvSpPr/>
            <p:nvPr/>
          </p:nvSpPr>
          <p:spPr>
            <a:xfrm flipH="false" flipV="false" rot="0">
              <a:off x="0" y="0"/>
              <a:ext cx="3780759" cy="857492"/>
            </a:xfrm>
            <a:custGeom>
              <a:avLst/>
              <a:gdLst/>
              <a:ahLst/>
              <a:cxnLst/>
              <a:rect r="r" b="b" t="t" l="l"/>
              <a:pathLst>
                <a:path h="857492" w="3780759">
                  <a:moveTo>
                    <a:pt x="10282" y="0"/>
                  </a:moveTo>
                  <a:lnTo>
                    <a:pt x="3770476" y="0"/>
                  </a:lnTo>
                  <a:cubicBezTo>
                    <a:pt x="3776155" y="0"/>
                    <a:pt x="3780759" y="4604"/>
                    <a:pt x="3780759" y="10282"/>
                  </a:cubicBezTo>
                  <a:lnTo>
                    <a:pt x="3780759" y="847210"/>
                  </a:lnTo>
                  <a:cubicBezTo>
                    <a:pt x="3780759" y="849937"/>
                    <a:pt x="3779675" y="852553"/>
                    <a:pt x="3777747" y="854481"/>
                  </a:cubicBezTo>
                  <a:cubicBezTo>
                    <a:pt x="3775819" y="856409"/>
                    <a:pt x="3773203" y="857492"/>
                    <a:pt x="3770476" y="857492"/>
                  </a:cubicBezTo>
                  <a:lnTo>
                    <a:pt x="10282" y="857492"/>
                  </a:lnTo>
                  <a:cubicBezTo>
                    <a:pt x="7555" y="857492"/>
                    <a:pt x="4940" y="856409"/>
                    <a:pt x="3012" y="854481"/>
                  </a:cubicBezTo>
                  <a:cubicBezTo>
                    <a:pt x="1083" y="852553"/>
                    <a:pt x="0" y="849937"/>
                    <a:pt x="0" y="847210"/>
                  </a:cubicBezTo>
                  <a:lnTo>
                    <a:pt x="0" y="10282"/>
                  </a:lnTo>
                  <a:cubicBezTo>
                    <a:pt x="0" y="7555"/>
                    <a:pt x="1083" y="4940"/>
                    <a:pt x="3012" y="3012"/>
                  </a:cubicBezTo>
                  <a:cubicBezTo>
                    <a:pt x="4940" y="1083"/>
                    <a:pt x="7555" y="0"/>
                    <a:pt x="10282" y="0"/>
                  </a:cubicBezTo>
                  <a:close/>
                </a:path>
              </a:pathLst>
            </a:custGeom>
            <a:solidFill>
              <a:srgbClr val="3A855D"/>
            </a:solidFill>
          </p:spPr>
        </p:sp>
        <p:sp>
          <p:nvSpPr>
            <p:cNvPr name="TextBox 12" id="12"/>
            <p:cNvSpPr txBox="true"/>
            <p:nvPr/>
          </p:nvSpPr>
          <p:spPr>
            <a:xfrm>
              <a:off x="0" y="85725"/>
              <a:ext cx="3780759" cy="771767"/>
            </a:xfrm>
            <a:prstGeom prst="rect">
              <a:avLst/>
            </a:prstGeom>
          </p:spPr>
          <p:txBody>
            <a:bodyPr anchor="ctr" rtlCol="false" tIns="50800" lIns="50800" bIns="50800" rIns="50800"/>
            <a:lstStyle/>
            <a:p>
              <a:pPr algn="ctr">
                <a:lnSpc>
                  <a:spcPts val="1925"/>
                </a:lnSpc>
              </a:pPr>
            </a:p>
          </p:txBody>
        </p:sp>
      </p:grpSp>
      <p:sp>
        <p:nvSpPr>
          <p:cNvPr name="Freeform 13" id="13"/>
          <p:cNvSpPr/>
          <p:nvPr/>
        </p:nvSpPr>
        <p:spPr>
          <a:xfrm flipH="false" flipV="false" rot="0">
            <a:off x="-855532" y="6548366"/>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994002" y="1509003"/>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01.</a:t>
            </a:r>
          </a:p>
        </p:txBody>
      </p:sp>
      <p:sp>
        <p:nvSpPr>
          <p:cNvPr name="TextBox 15" id="15"/>
          <p:cNvSpPr txBox="true"/>
          <p:nvPr/>
        </p:nvSpPr>
        <p:spPr>
          <a:xfrm rot="0">
            <a:off x="6994002" y="4281851"/>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02.</a:t>
            </a:r>
          </a:p>
        </p:txBody>
      </p:sp>
      <p:sp>
        <p:nvSpPr>
          <p:cNvPr name="TextBox 16" id="16"/>
          <p:cNvSpPr txBox="true"/>
          <p:nvPr/>
        </p:nvSpPr>
        <p:spPr>
          <a:xfrm rot="0">
            <a:off x="6994002" y="6976326"/>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03.</a:t>
            </a:r>
          </a:p>
        </p:txBody>
      </p:sp>
      <p:sp>
        <p:nvSpPr>
          <p:cNvPr name="TextBox 17" id="17"/>
          <p:cNvSpPr txBox="true"/>
          <p:nvPr/>
        </p:nvSpPr>
        <p:spPr>
          <a:xfrm rot="0">
            <a:off x="8170594" y="1310707"/>
            <a:ext cx="9594727" cy="1935270"/>
          </a:xfrm>
          <a:prstGeom prst="rect">
            <a:avLst/>
          </a:prstGeom>
        </p:spPr>
        <p:txBody>
          <a:bodyPr anchor="t" rtlCol="false" tIns="0" lIns="0" bIns="0" rIns="0">
            <a:spAutoFit/>
          </a:bodyPr>
          <a:lstStyle/>
          <a:p>
            <a:pPr algn="just">
              <a:lnSpc>
                <a:spcPts val="2579"/>
              </a:lnSpc>
            </a:pPr>
            <a:r>
              <a:rPr lang="en-US" sz="1911" spc="114">
                <a:solidFill>
                  <a:srgbClr val="F1F0EC"/>
                </a:solidFill>
                <a:latin typeface="Public Sans Medium"/>
              </a:rPr>
              <a:t> </a:t>
            </a:r>
            <a:r>
              <a:rPr lang="en-US" sz="1911" spc="114">
                <a:solidFill>
                  <a:srgbClr val="F1F0EC"/>
                </a:solidFill>
                <a:latin typeface="Public Sans Bold"/>
              </a:rPr>
              <a:t>Create PROCEDURE InsertNotificationsBasedOnDueDays</a:t>
            </a:r>
            <a:r>
              <a:rPr lang="en-US" sz="1911" spc="114">
                <a:solidFill>
                  <a:srgbClr val="F1F0EC"/>
                </a:solidFill>
                <a:latin typeface="Public Sans Medium"/>
              </a:rPr>
              <a:t>-</a:t>
            </a:r>
          </a:p>
          <a:p>
            <a:pPr algn="just">
              <a:lnSpc>
                <a:spcPts val="2579"/>
              </a:lnSpc>
            </a:pPr>
            <a:r>
              <a:rPr lang="en-US" sz="1911" spc="114">
                <a:solidFill>
                  <a:srgbClr val="F1F0EC"/>
                </a:solidFill>
                <a:latin typeface="Public Sans Medium"/>
              </a:rPr>
              <a:t>This will enhance the system's responsiveness, ensuring timely and accurate notifications, and streamline the process of keeping users informed about critical financial events or activities within the Personal Finance Management System.</a:t>
            </a:r>
          </a:p>
          <a:p>
            <a:pPr algn="just" marL="0" indent="0" lvl="0">
              <a:lnSpc>
                <a:spcPts val="2579"/>
              </a:lnSpc>
              <a:spcBef>
                <a:spcPct val="0"/>
              </a:spcBef>
            </a:pPr>
          </a:p>
        </p:txBody>
      </p:sp>
      <p:sp>
        <p:nvSpPr>
          <p:cNvPr name="TextBox 18" id="18"/>
          <p:cNvSpPr txBox="true"/>
          <p:nvPr/>
        </p:nvSpPr>
        <p:spPr>
          <a:xfrm rot="0">
            <a:off x="8572955" y="4136274"/>
            <a:ext cx="9540490" cy="1502081"/>
          </a:xfrm>
          <a:prstGeom prst="rect">
            <a:avLst/>
          </a:prstGeom>
        </p:spPr>
        <p:txBody>
          <a:bodyPr anchor="t" rtlCol="false" tIns="0" lIns="0" bIns="0" rIns="0">
            <a:spAutoFit/>
          </a:bodyPr>
          <a:lstStyle/>
          <a:p>
            <a:pPr algn="just">
              <a:lnSpc>
                <a:spcPts val="2498"/>
              </a:lnSpc>
            </a:pPr>
            <a:r>
              <a:rPr lang="en-US" sz="1850" spc="111">
                <a:solidFill>
                  <a:srgbClr val="F1F0EC"/>
                </a:solidFill>
                <a:latin typeface="Public Sans Bold"/>
              </a:rPr>
              <a:t> CREATE PROCEDURE GetProfileExpenses-</a:t>
            </a:r>
          </a:p>
          <a:p>
            <a:pPr algn="just">
              <a:lnSpc>
                <a:spcPts val="2498"/>
              </a:lnSpc>
            </a:pPr>
            <a:r>
              <a:rPr lang="en-US" sz="1850" spc="111">
                <a:solidFill>
                  <a:srgbClr val="F1F0EC"/>
                </a:solidFill>
                <a:latin typeface="Public Sans Medium"/>
              </a:rPr>
              <a:t>Developing the "GetProfileExpenses" stored procedure is pivotal for optimizing data retrieval within our project. This stored procedure will be designed to fetch and organize profile-specific expense data efficiently.</a:t>
            </a:r>
          </a:p>
          <a:p>
            <a:pPr algn="just" marL="0" indent="0" lvl="0">
              <a:lnSpc>
                <a:spcPts val="1958"/>
              </a:lnSpc>
              <a:spcBef>
                <a:spcPct val="0"/>
              </a:spcBef>
            </a:pPr>
          </a:p>
        </p:txBody>
      </p:sp>
      <p:sp>
        <p:nvSpPr>
          <p:cNvPr name="TextBox 19" id="19"/>
          <p:cNvSpPr txBox="true"/>
          <p:nvPr/>
        </p:nvSpPr>
        <p:spPr>
          <a:xfrm rot="0">
            <a:off x="8409293" y="6747726"/>
            <a:ext cx="9192366" cy="2065020"/>
          </a:xfrm>
          <a:prstGeom prst="rect">
            <a:avLst/>
          </a:prstGeom>
        </p:spPr>
        <p:txBody>
          <a:bodyPr anchor="t" rtlCol="false" tIns="0" lIns="0" bIns="0" rIns="0">
            <a:spAutoFit/>
          </a:bodyPr>
          <a:lstStyle/>
          <a:p>
            <a:pPr algn="just">
              <a:lnSpc>
                <a:spcPts val="2430"/>
              </a:lnSpc>
            </a:pPr>
            <a:r>
              <a:rPr lang="en-US" sz="1800" spc="107">
                <a:solidFill>
                  <a:srgbClr val="F1F0EC"/>
                </a:solidFill>
                <a:latin typeface="Public Sans Bold"/>
              </a:rPr>
              <a:t>CREATE PROCEDURE InsertLoanDealNotification-</a:t>
            </a:r>
          </a:p>
          <a:p>
            <a:pPr algn="just">
              <a:lnSpc>
                <a:spcPts val="2430"/>
              </a:lnSpc>
            </a:pPr>
            <a:r>
              <a:rPr lang="en-US" sz="1800" spc="107">
                <a:solidFill>
                  <a:srgbClr val="F1F0EC"/>
                </a:solidFill>
                <a:latin typeface="Public Sans Medium"/>
              </a:rPr>
              <a:t>Creating the "InsertLoanDealNotification" stored procedure is essential for automating the insertion of loan deal notifications in our project. This stored procedure will handle the efficient storage of relevant information associated with loan deals, ensuring that users receive timely notifications about their financial commitments.</a:t>
            </a:r>
          </a:p>
          <a:p>
            <a:pPr algn="just" marL="0" indent="0" lvl="0">
              <a:lnSpc>
                <a:spcPts val="189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6253218" y="65359"/>
            <a:ext cx="11360048" cy="10156282"/>
          </a:xfrm>
          <a:custGeom>
            <a:avLst/>
            <a:gdLst/>
            <a:ahLst/>
            <a:cxnLst/>
            <a:rect r="r" b="b" t="t" l="l"/>
            <a:pathLst>
              <a:path h="10156282" w="11360048">
                <a:moveTo>
                  <a:pt x="0" y="0"/>
                </a:moveTo>
                <a:lnTo>
                  <a:pt x="11360048" y="0"/>
                </a:lnTo>
                <a:lnTo>
                  <a:pt x="11360048" y="10156282"/>
                </a:lnTo>
                <a:lnTo>
                  <a:pt x="0" y="10156282"/>
                </a:lnTo>
                <a:lnTo>
                  <a:pt x="0" y="0"/>
                </a:lnTo>
                <a:close/>
              </a:path>
            </a:pathLst>
          </a:custGeom>
          <a:blipFill>
            <a:blip r:embed="rId2"/>
            <a:stretch>
              <a:fillRect l="0" t="-293" r="0" b="-293"/>
            </a:stretch>
          </a:blipFill>
        </p:spPr>
      </p:sp>
      <p:sp>
        <p:nvSpPr>
          <p:cNvPr name="Freeform 3" id="3"/>
          <p:cNvSpPr/>
          <p:nvPr/>
        </p:nvSpPr>
        <p:spPr>
          <a:xfrm flipH="false" flipV="false" rot="0">
            <a:off x="440460" y="5861866"/>
            <a:ext cx="4995205" cy="4114800"/>
          </a:xfrm>
          <a:custGeom>
            <a:avLst/>
            <a:gdLst/>
            <a:ahLst/>
            <a:cxnLst/>
            <a:rect r="r" b="b" t="t" l="l"/>
            <a:pathLst>
              <a:path h="4114800" w="4995205">
                <a:moveTo>
                  <a:pt x="0" y="0"/>
                </a:moveTo>
                <a:lnTo>
                  <a:pt x="4995205" y="0"/>
                </a:lnTo>
                <a:lnTo>
                  <a:pt x="4995205" y="4114800"/>
                </a:lnTo>
                <a:lnTo>
                  <a:pt x="0" y="4114800"/>
                </a:lnTo>
                <a:lnTo>
                  <a:pt x="0"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0" y="1183479"/>
            <a:ext cx="6041239" cy="2396478"/>
          </a:xfrm>
          <a:prstGeom prst="rect">
            <a:avLst/>
          </a:prstGeom>
        </p:spPr>
        <p:txBody>
          <a:bodyPr anchor="t" rtlCol="false" tIns="0" lIns="0" bIns="0" rIns="0">
            <a:spAutoFit/>
          </a:bodyPr>
          <a:lstStyle/>
          <a:p>
            <a:pPr algn="ctr" marL="0" indent="0" lvl="0">
              <a:lnSpc>
                <a:spcPts val="9660"/>
              </a:lnSpc>
              <a:spcBef>
                <a:spcPct val="0"/>
              </a:spcBef>
            </a:pPr>
            <a:r>
              <a:rPr lang="en-US" sz="6900">
                <a:solidFill>
                  <a:srgbClr val="3A855D"/>
                </a:solidFill>
                <a:latin typeface="Canva Sans Bold"/>
              </a:rPr>
              <a:t>STORED PROCEDURE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3608500" y="3882549"/>
            <a:ext cx="11491335" cy="2828642"/>
          </a:xfrm>
          <a:custGeom>
            <a:avLst/>
            <a:gdLst/>
            <a:ahLst/>
            <a:cxnLst/>
            <a:rect r="r" b="b" t="t" l="l"/>
            <a:pathLst>
              <a:path h="2828642" w="11491335">
                <a:moveTo>
                  <a:pt x="0" y="0"/>
                </a:moveTo>
                <a:lnTo>
                  <a:pt x="11491335" y="0"/>
                </a:lnTo>
                <a:lnTo>
                  <a:pt x="11491335" y="2828641"/>
                </a:lnTo>
                <a:lnTo>
                  <a:pt x="0" y="2828641"/>
                </a:lnTo>
                <a:lnTo>
                  <a:pt x="0" y="0"/>
                </a:lnTo>
                <a:close/>
              </a:path>
            </a:pathLst>
          </a:custGeom>
          <a:blipFill>
            <a:blip r:embed="rId2"/>
            <a:stretch>
              <a:fillRect l="0" t="-1898" r="0" b="-6769"/>
            </a:stretch>
          </a:blipFill>
        </p:spPr>
      </p:sp>
      <p:sp>
        <p:nvSpPr>
          <p:cNvPr name="Freeform 3" id="3"/>
          <p:cNvSpPr/>
          <p:nvPr/>
        </p:nvSpPr>
        <p:spPr>
          <a:xfrm flipH="false" flipV="false" rot="0">
            <a:off x="13826441" y="-554108"/>
            <a:ext cx="4797483" cy="4114800"/>
          </a:xfrm>
          <a:custGeom>
            <a:avLst/>
            <a:gdLst/>
            <a:ahLst/>
            <a:cxnLst/>
            <a:rect r="r" b="b" t="t" l="l"/>
            <a:pathLst>
              <a:path h="4114800" w="4797483">
                <a:moveTo>
                  <a:pt x="0" y="0"/>
                </a:moveTo>
                <a:lnTo>
                  <a:pt x="4797483" y="0"/>
                </a:lnTo>
                <a:lnTo>
                  <a:pt x="4797483" y="4114800"/>
                </a:lnTo>
                <a:lnTo>
                  <a:pt x="0" y="4114800"/>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914" y="5918435"/>
            <a:ext cx="3549015" cy="4114800"/>
          </a:xfrm>
          <a:custGeom>
            <a:avLst/>
            <a:gdLst/>
            <a:ahLst/>
            <a:cxnLst/>
            <a:rect r="r" b="b" t="t" l="l"/>
            <a:pathLst>
              <a:path h="4114800" w="3549015">
                <a:moveTo>
                  <a:pt x="0" y="0"/>
                </a:moveTo>
                <a:lnTo>
                  <a:pt x="3549015" y="0"/>
                </a:lnTo>
                <a:lnTo>
                  <a:pt x="3549015" y="4114800"/>
                </a:lnTo>
                <a:lnTo>
                  <a:pt x="0" y="4114800"/>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0"/>
            <a:ext cx="437814" cy="10033235"/>
          </a:xfrm>
          <a:custGeom>
            <a:avLst/>
            <a:gdLst/>
            <a:ahLst/>
            <a:cxnLst/>
            <a:rect r="r" b="b" t="t" l="l"/>
            <a:pathLst>
              <a:path h="10033235" w="437814">
                <a:moveTo>
                  <a:pt x="0" y="0"/>
                </a:moveTo>
                <a:lnTo>
                  <a:pt x="437814" y="0"/>
                </a:lnTo>
                <a:lnTo>
                  <a:pt x="437814" y="10033235"/>
                </a:lnTo>
                <a:lnTo>
                  <a:pt x="0" y="100332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02914" y="459570"/>
            <a:ext cx="6205240"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347571"/>
                </a:solidFill>
                <a:latin typeface="Canva Sans Bold"/>
              </a:rPr>
              <a:t>FUNCTION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972431" y="-820604"/>
            <a:ext cx="8377052" cy="11928208"/>
          </a:xfrm>
          <a:custGeom>
            <a:avLst/>
            <a:gdLst/>
            <a:ahLst/>
            <a:cxnLst/>
            <a:rect r="r" b="b" t="t" l="l"/>
            <a:pathLst>
              <a:path h="11928208" w="8377052">
                <a:moveTo>
                  <a:pt x="0" y="0"/>
                </a:moveTo>
                <a:lnTo>
                  <a:pt x="8377051" y="0"/>
                </a:lnTo>
                <a:lnTo>
                  <a:pt x="8377051" y="11928208"/>
                </a:lnTo>
                <a:lnTo>
                  <a:pt x="0" y="11928208"/>
                </a:lnTo>
                <a:lnTo>
                  <a:pt x="0" y="0"/>
                </a:lnTo>
                <a:close/>
              </a:path>
            </a:pathLst>
          </a:custGeom>
          <a:blipFill>
            <a:blip r:embed="rId3"/>
            <a:stretch>
              <a:fillRect l="-133730" t="0" r="-133730" b="0"/>
            </a:stretch>
          </a:blipFill>
        </p:spPr>
      </p:sp>
      <p:grpSp>
        <p:nvGrpSpPr>
          <p:cNvPr name="Group 4" id="4"/>
          <p:cNvGrpSpPr/>
          <p:nvPr/>
        </p:nvGrpSpPr>
        <p:grpSpPr>
          <a:xfrm rot="0">
            <a:off x="7247534" y="-858580"/>
            <a:ext cx="314174" cy="12004159"/>
            <a:chOff x="0" y="0"/>
            <a:chExt cx="87993" cy="3362084"/>
          </a:xfrm>
        </p:grpSpPr>
        <p:sp>
          <p:nvSpPr>
            <p:cNvPr name="Freeform 5" id="5"/>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6" id="6"/>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1028700" y="1934974"/>
            <a:ext cx="14084466" cy="7961189"/>
          </a:xfrm>
          <a:custGeom>
            <a:avLst/>
            <a:gdLst/>
            <a:ahLst/>
            <a:cxnLst/>
            <a:rect r="r" b="b" t="t" l="l"/>
            <a:pathLst>
              <a:path h="7961189" w="14084466">
                <a:moveTo>
                  <a:pt x="0" y="0"/>
                </a:moveTo>
                <a:lnTo>
                  <a:pt x="14084466" y="0"/>
                </a:lnTo>
                <a:lnTo>
                  <a:pt x="14084466" y="7961189"/>
                </a:lnTo>
                <a:lnTo>
                  <a:pt x="0" y="7961189"/>
                </a:lnTo>
                <a:lnTo>
                  <a:pt x="0" y="0"/>
                </a:lnTo>
                <a:close/>
              </a:path>
            </a:pathLst>
          </a:custGeom>
          <a:blipFill>
            <a:blip r:embed="rId4"/>
            <a:stretch>
              <a:fillRect l="0" t="-226" r="-2230" b="-226"/>
            </a:stretch>
          </a:blipFill>
        </p:spPr>
      </p:sp>
      <p:sp>
        <p:nvSpPr>
          <p:cNvPr name="Freeform 8" id="8"/>
          <p:cNvSpPr/>
          <p:nvPr/>
        </p:nvSpPr>
        <p:spPr>
          <a:xfrm flipH="false" flipV="false" rot="0">
            <a:off x="12528797" y="-752177"/>
            <a:ext cx="6517312" cy="4114800"/>
          </a:xfrm>
          <a:custGeom>
            <a:avLst/>
            <a:gdLst/>
            <a:ahLst/>
            <a:cxnLst/>
            <a:rect r="r" b="b" t="t" l="l"/>
            <a:pathLst>
              <a:path h="4114800" w="6517312">
                <a:moveTo>
                  <a:pt x="0" y="0"/>
                </a:moveTo>
                <a:lnTo>
                  <a:pt x="6517313" y="0"/>
                </a:lnTo>
                <a:lnTo>
                  <a:pt x="6517313" y="4114800"/>
                </a:lnTo>
                <a:lnTo>
                  <a:pt x="0" y="4114800"/>
                </a:lnTo>
                <a:lnTo>
                  <a:pt x="0" y="0"/>
                </a:lnTo>
                <a:close/>
              </a:path>
            </a:pathLst>
          </a:custGeom>
          <a:blipFill>
            <a:blip r:embed="rId5">
              <a:alphaModFix amt="34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7561707" y="328869"/>
            <a:ext cx="7519837"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VIEWS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604717" y="-820604"/>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3"/>
            <a:stretch>
              <a:fillRect l="-56860" t="0" r="-56860" b="0"/>
            </a:stretch>
          </a:blipFill>
        </p:spPr>
      </p:sp>
      <p:sp>
        <p:nvSpPr>
          <p:cNvPr name="TextBox 4" id="4"/>
          <p:cNvSpPr txBox="true"/>
          <p:nvPr/>
        </p:nvSpPr>
        <p:spPr>
          <a:xfrm rot="0">
            <a:off x="392048" y="190500"/>
            <a:ext cx="8118599"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INDEXES</a:t>
            </a:r>
          </a:p>
        </p:txBody>
      </p:sp>
      <p:grpSp>
        <p:nvGrpSpPr>
          <p:cNvPr name="Group 5" id="5"/>
          <p:cNvGrpSpPr/>
          <p:nvPr/>
        </p:nvGrpSpPr>
        <p:grpSpPr>
          <a:xfrm rot="0">
            <a:off x="10447630" y="-858580"/>
            <a:ext cx="314174" cy="12004159"/>
            <a:chOff x="0" y="0"/>
            <a:chExt cx="87993" cy="3362084"/>
          </a:xfrm>
        </p:grpSpPr>
        <p:sp>
          <p:nvSpPr>
            <p:cNvPr name="Freeform 6" id="6"/>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7" id="7"/>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3831628" y="1287779"/>
            <a:ext cx="13427672" cy="7706558"/>
          </a:xfrm>
          <a:custGeom>
            <a:avLst/>
            <a:gdLst/>
            <a:ahLst/>
            <a:cxnLst/>
            <a:rect r="r" b="b" t="t" l="l"/>
            <a:pathLst>
              <a:path h="7706558" w="13427672">
                <a:moveTo>
                  <a:pt x="0" y="0"/>
                </a:moveTo>
                <a:lnTo>
                  <a:pt x="13427672" y="0"/>
                </a:lnTo>
                <a:lnTo>
                  <a:pt x="13427672" y="7706559"/>
                </a:lnTo>
                <a:lnTo>
                  <a:pt x="0" y="7706559"/>
                </a:lnTo>
                <a:lnTo>
                  <a:pt x="0" y="0"/>
                </a:lnTo>
                <a:close/>
              </a:path>
            </a:pathLst>
          </a:custGeom>
          <a:blipFill>
            <a:blip r:embed="rId4"/>
            <a:stretch>
              <a:fillRect l="0" t="-8631" r="-331" b="-3825"/>
            </a:stretch>
          </a:blipFill>
        </p:spPr>
      </p:sp>
      <p:sp>
        <p:nvSpPr>
          <p:cNvPr name="Freeform 9" id="9"/>
          <p:cNvSpPr/>
          <p:nvPr/>
        </p:nvSpPr>
        <p:spPr>
          <a:xfrm flipH="false" flipV="false" rot="0">
            <a:off x="0"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DAF20BXFgDw</dc:identifier>
  <dcterms:modified xsi:type="dcterms:W3CDTF">2011-08-01T06:04:30Z</dcterms:modified>
  <cp:revision>1</cp:revision>
  <dc:title>PERSONAL FINANCE MANAGEMENT SYSTEM</dc:title>
</cp:coreProperties>
</file>